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81" r:id="rId2"/>
    <p:sldId id="257" r:id="rId3"/>
    <p:sldId id="259" r:id="rId4"/>
    <p:sldId id="260" r:id="rId5"/>
    <p:sldId id="261" r:id="rId6"/>
    <p:sldId id="265" r:id="rId7"/>
    <p:sldId id="264" r:id="rId8"/>
    <p:sldId id="262" r:id="rId9"/>
    <p:sldId id="266" r:id="rId10"/>
    <p:sldId id="267" r:id="rId11"/>
    <p:sldId id="269" r:id="rId12"/>
    <p:sldId id="268" r:id="rId13"/>
    <p:sldId id="263" r:id="rId14"/>
    <p:sldId id="270" r:id="rId15"/>
    <p:sldId id="273" r:id="rId16"/>
    <p:sldId id="271" r:id="rId17"/>
    <p:sldId id="274" r:id="rId18"/>
    <p:sldId id="272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5E4C21-FD4B-4A7A-AB46-A07FC3BB33A4}" type="datetimeFigureOut">
              <a:rPr lang="ar-IQ" smtClean="0"/>
              <a:pPr/>
              <a:t>22/10/1445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1EA284-A2C3-4BF5-84CC-436DCAF7D96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diseases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veterinary medicine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of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four</a:t>
            </a:r>
            <a:r>
              <a:rPr kumimoji="0" lang="ar-IQ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Parasitic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</a:t>
            </a:r>
          </a:p>
          <a:p>
            <a:pPr lvl="0" algn="ctr"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i="1" dirty="0">
                <a:solidFill>
                  <a:srgbClr val="C00000"/>
                </a:solidFill>
              </a:rPr>
              <a:t>External Parasites of Chickens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2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5078621"/>
          </a:xfrm>
        </p:spPr>
        <p:txBody>
          <a:bodyPr/>
          <a:lstStyle/>
          <a:p>
            <a:pPr algn="l" rtl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The most common mites are :</a:t>
            </a:r>
          </a:p>
          <a:p>
            <a:pPr algn="l" rtl="0">
              <a:buNone/>
            </a:pPr>
            <a:r>
              <a:rPr lang="en-US" dirty="0" smtClean="0"/>
              <a:t>1-Northern Fowl mite.</a:t>
            </a:r>
          </a:p>
          <a:p>
            <a:pPr algn="l" rtl="0">
              <a:buNone/>
            </a:pPr>
            <a:r>
              <a:rPr lang="en-US" dirty="0" smtClean="0"/>
              <a:t>2-Tropical Fowl Mite.</a:t>
            </a:r>
          </a:p>
          <a:p>
            <a:pPr algn="l" rtl="0">
              <a:buNone/>
            </a:pPr>
            <a:r>
              <a:rPr lang="en-US" dirty="0" smtClean="0"/>
              <a:t>3-Red Roost Mite.</a:t>
            </a:r>
          </a:p>
          <a:p>
            <a:pPr algn="l" rtl="0">
              <a:buNone/>
            </a:pPr>
            <a:r>
              <a:rPr lang="en-US" dirty="0" smtClean="0"/>
              <a:t>4-Scaly Leg mite.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Transmission of Mites:</a:t>
            </a:r>
          </a:p>
          <a:p>
            <a:pPr algn="l" rtl="0">
              <a:buNone/>
            </a:pPr>
            <a:r>
              <a:rPr lang="en-US" dirty="0" smtClean="0"/>
              <a:t>Mites can be transferred between flocks by crates,</a:t>
            </a:r>
          </a:p>
          <a:p>
            <a:pPr algn="l" rtl="0">
              <a:buNone/>
            </a:pPr>
            <a:r>
              <a:rPr lang="en-US" dirty="0" smtClean="0"/>
              <a:t>clothing, and wild birds.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Mites and eggs along the feather shaft.</a:t>
            </a:r>
            <a:endParaRPr lang="ar-IQ" sz="3600" dirty="0"/>
          </a:p>
        </p:txBody>
      </p:sp>
      <p:pic>
        <p:nvPicPr>
          <p:cNvPr id="4" name="عنصر نائب للمحتوى 3" descr="Figure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3999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4864307"/>
          </a:xfrm>
        </p:spPr>
        <p:txBody>
          <a:bodyPr>
            <a:normAutofit fontScale="85000" lnSpcReduction="10000"/>
          </a:bodyPr>
          <a:lstStyle/>
          <a:p>
            <a:pPr algn="l" rtl="0">
              <a:buNone/>
            </a:pPr>
            <a:r>
              <a:rPr lang="en-US" dirty="0" smtClean="0"/>
              <a:t>1-Darkening of the feathers on white feathered birds due to</a:t>
            </a:r>
          </a:p>
          <a:p>
            <a:pPr algn="l" rtl="0">
              <a:buNone/>
            </a:pPr>
            <a:r>
              <a:rPr lang="en-US" dirty="0" smtClean="0"/>
              <a:t>    mite feces.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2-Scabbing of the skin near the vent.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3-Mite eggs on the fluff feathers and along the feather shaft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4- Congregations of mites around the vent, ventral</a:t>
            </a:r>
          </a:p>
          <a:p>
            <a:pPr algn="l" rtl="0">
              <a:buNone/>
            </a:pPr>
            <a:r>
              <a:rPr lang="en-US" dirty="0" smtClean="0"/>
              <a:t>     abdomen, tail, or throat.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5-Since mites congregate around the ventral region, they </a:t>
            </a:r>
          </a:p>
          <a:p>
            <a:pPr algn="l" rtl="0">
              <a:buNone/>
            </a:pPr>
            <a:r>
              <a:rPr lang="en-US" dirty="0" smtClean="0"/>
              <a:t>    can also reduce a rooster’s ability of successful </a:t>
            </a:r>
            <a:r>
              <a:rPr lang="en-US" dirty="0" err="1" smtClean="0"/>
              <a:t>matings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6- Anemia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Signs of Mites: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00034" y="285728"/>
            <a:ext cx="8643966" cy="600079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Treatment of lice and mites:</a:t>
            </a:r>
          </a:p>
          <a:p>
            <a:pPr algn="l" rtl="0">
              <a:buNone/>
            </a:pPr>
            <a:r>
              <a:rPr lang="en-US" dirty="0" smtClean="0"/>
              <a:t>1-Ivermectin: Drops on the back of the neck.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2-Powders containing the </a:t>
            </a:r>
            <a:r>
              <a:rPr lang="en-US" dirty="0" err="1" smtClean="0"/>
              <a:t>Pyrethrium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   </a:t>
            </a:r>
          </a:p>
          <a:p>
            <a:pPr algn="l" rtl="0">
              <a:buNone/>
            </a:pPr>
            <a:r>
              <a:rPr lang="en-US" dirty="0" smtClean="0"/>
              <a:t>3-Organic powders.</a:t>
            </a:r>
          </a:p>
          <a:p>
            <a:pPr algn="l" rtl="0">
              <a:buNone/>
            </a:pPr>
            <a:r>
              <a:rPr lang="en-US" dirty="0" smtClean="0"/>
              <a:t>4- Diatomaceous Earth.</a:t>
            </a:r>
          </a:p>
          <a:p>
            <a:endParaRPr lang="ar-IQ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4792869"/>
          </a:xfrm>
        </p:spPr>
        <p:txBody>
          <a:bodyPr>
            <a:normAutofit/>
          </a:bodyPr>
          <a:lstStyle/>
          <a:p>
            <a:pPr marL="624078" indent="-514350"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most important tick is the soft tick. Ticks also </a:t>
            </a:r>
          </a:p>
          <a:p>
            <a:pPr marL="624078" indent="-514350" algn="l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feed on the blood of chickens .They feed for short </a:t>
            </a:r>
          </a:p>
          <a:p>
            <a:pPr marL="624078" indent="-514350" algn="l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periods of time on chickens and spend the rest of </a:t>
            </a:r>
          </a:p>
          <a:p>
            <a:pPr marL="624078" indent="-514350" algn="l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624078" indent="-514350"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their time in crevices and cracks.</a:t>
            </a:r>
          </a:p>
          <a:p>
            <a:pPr marL="624078" indent="-514350" algn="l">
              <a:buNone/>
            </a:pPr>
            <a:endParaRPr lang="en-US" dirty="0" smtClean="0"/>
          </a:p>
          <a:p>
            <a:pPr marL="624078" indent="-514350" algn="l">
              <a:buNone/>
            </a:pPr>
            <a:endParaRPr lang="en-US" dirty="0" smtClean="0"/>
          </a:p>
          <a:p>
            <a:pPr marL="624078" indent="-514350" algn="l"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868346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3- Ticks: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57757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14876" cy="6858000"/>
          </a:xfrm>
        </p:spPr>
      </p:pic>
      <p:pic>
        <p:nvPicPr>
          <p:cNvPr id="21506" name="Picture 2" descr="C:\Users\DELL\Desktop\900x900px-LL-3a371946_56638_bu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4429124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29293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1-Ticks cause anemia, weight loss, decrease egg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production, and general weakness in chickens.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                                                                      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2-They can cause paralysis and transmission of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spirochaetosis</a:t>
            </a:r>
            <a:r>
              <a:rPr lang="en-US" dirty="0" smtClean="0"/>
              <a:t>( diarrhea).</a:t>
            </a:r>
          </a:p>
          <a:p>
            <a:pPr algn="l" rtl="0">
              <a:buNone/>
            </a:pPr>
            <a:endParaRPr lang="ar-IQ" dirty="0" smtClean="0"/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en-US" sz="5300" u="sng" dirty="0" smtClean="0">
                <a:solidFill>
                  <a:srgbClr val="C00000"/>
                </a:solidFill>
              </a:rPr>
              <a:t>Signs of Ticks: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57755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2214554"/>
            <a:ext cx="8472518" cy="3792737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1-Ticks are difficult to be controlled.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2-Treat the surroundings.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329642" cy="71438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Control of Ticks: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4857784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There are many kinds of fleas that infect poultry, </a:t>
            </a:r>
          </a:p>
          <a:p>
            <a:pPr algn="l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most common type is the stick tight flea. They </a:t>
            </a:r>
          </a:p>
          <a:p>
            <a:pPr algn="l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also feed on the blood of chickens.</a:t>
            </a:r>
            <a:endParaRPr lang="ar-IQ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• They are source of irritation.</a:t>
            </a:r>
          </a:p>
          <a:p>
            <a:pPr algn="l" rtl="0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• They multiply in the bodies 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dead chickens </a:t>
            </a:r>
          </a:p>
          <a:p>
            <a:pPr algn="l">
              <a:buNone/>
            </a:pPr>
            <a:r>
              <a:rPr lang="en-US" dirty="0" smtClean="0"/>
              <a:t>   </a:t>
            </a:r>
          </a:p>
          <a:p>
            <a:pPr algn="l">
              <a:buNone/>
            </a:pPr>
            <a:r>
              <a:rPr lang="en-US" dirty="0" smtClean="0"/>
              <a:t> and in the droppings.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011222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solidFill>
                  <a:srgbClr val="C00000"/>
                </a:solidFill>
              </a:rPr>
              <a:t>4-Fleas:</a:t>
            </a:r>
            <a:endParaRPr lang="ar-IQ" sz="5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36437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 most common external parasites are Lice,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Mites, Ticks and Fleas.</a:t>
            </a:r>
          </a:p>
          <a:p>
            <a:pPr algn="l" rtl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These are known as ectoparasites or external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Parasites as they live on the outside of the bird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495459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1- Stick-tight fleas are the smallest type of fleas.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2-Lay their eggs around the eyes and wattles.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3-Causing nodules ,skin irritations and ulcerations.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4-Severe infestations may lead to blindness.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5-It is often congregate into groups of at least 100</a:t>
            </a:r>
          </a:p>
          <a:p>
            <a:pPr algn="l" rtl="0">
              <a:buNone/>
            </a:pPr>
            <a:r>
              <a:rPr lang="en-US" dirty="0" smtClean="0"/>
              <a:t>   fleas. 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642918"/>
            <a:ext cx="8929718" cy="571504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Stick-tight Fleas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472143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1-Small brown dots clinging to or embedded into the fleshy portions of the head.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2-Inflammation of the head.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3-Decrease egg production and feed efficiency.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4-Anemia.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5-Secondary bacterial infections may develop.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6-Death of young birds may occur. 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868346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effectLst/>
              </a:rPr>
              <a:t>Signs of Stick-tight fleas:</a:t>
            </a:r>
            <a:endParaRPr lang="ar-IQ" u="sng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4864307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1-Carbaryl (</a:t>
            </a:r>
            <a:r>
              <a:rPr lang="en-US" dirty="0" err="1" smtClean="0"/>
              <a:t>Sevin</a:t>
            </a:r>
            <a:r>
              <a:rPr lang="en-US" dirty="0" smtClean="0"/>
              <a:t>®) to dust the litter and facilities;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2-Removal of the fleas .</a:t>
            </a:r>
          </a:p>
          <a:p>
            <a:pPr algn="l" rtl="0">
              <a:buNone/>
            </a:pPr>
            <a:endParaRPr lang="en-US" sz="4000" b="1" u="sng" dirty="0" smtClean="0">
              <a:solidFill>
                <a:schemeClr val="accent2"/>
              </a:solidFill>
            </a:endParaRPr>
          </a:p>
          <a:p>
            <a:pPr algn="l" rtl="0">
              <a:buNone/>
            </a:pPr>
            <a:r>
              <a:rPr lang="en-US" sz="4000" b="1" u="sng" dirty="0" smtClean="0">
                <a:solidFill>
                  <a:schemeClr val="accent2"/>
                </a:solidFill>
              </a:rPr>
              <a:t>Prevention:</a:t>
            </a:r>
          </a:p>
          <a:p>
            <a:pPr algn="l" rtl="0">
              <a:buNone/>
            </a:pPr>
            <a:r>
              <a:rPr lang="en-US" dirty="0" smtClean="0"/>
              <a:t>Raising birds in wire cages at least three feet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above the ground 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Treatment: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214422"/>
            <a:ext cx="8786842" cy="479286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Lice are long, narrow, tiny insects that move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quickly when you part a chicken′s feathers.</a:t>
            </a:r>
          </a:p>
          <a:p>
            <a:pPr algn="l" rtl="0">
              <a:buNone/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Unlike human lice, chicken lice don’t feed on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blood; they eat feathers or shedding skin cells. </a:t>
            </a:r>
          </a:p>
          <a:p>
            <a:pPr algn="l" rtl="0">
              <a:buNone/>
            </a:pPr>
            <a:endParaRPr lang="en-US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There are several types of lice.. Includes: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Head lice, body lice, and lice that live on feather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shafts</a:t>
            </a:r>
            <a:endParaRPr lang="ar-IQ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1-Lice:</a:t>
            </a:r>
            <a:endParaRPr lang="ar-IQ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lice-on-chicke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1071546"/>
            <a:ext cx="8786842" cy="493574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2800" dirty="0" smtClean="0"/>
              <a:t>From bird to bird 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1-</a:t>
            </a:r>
            <a:r>
              <a:rPr lang="en-US" dirty="0" smtClean="0"/>
              <a:t>by direct contact .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2-</a:t>
            </a:r>
            <a:r>
              <a:rPr lang="en-US" dirty="0" smtClean="0"/>
              <a:t>Via the hen house or litter.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Signs of Lice:</a:t>
            </a:r>
          </a:p>
          <a:p>
            <a:pPr algn="l" rtl="0">
              <a:buNone/>
            </a:pPr>
            <a:endParaRPr lang="en-US" sz="2800" dirty="0" smtClean="0"/>
          </a:p>
          <a:p>
            <a:pPr marL="624078" lvl="0" indent="-514350" algn="l" rtl="0">
              <a:buNone/>
            </a:pPr>
            <a:r>
              <a:rPr lang="en-GB" dirty="0" smtClean="0"/>
              <a:t>1-1 to 4mm fast moving lice at the base of the feathers.</a:t>
            </a:r>
            <a:endParaRPr lang="en-US" dirty="0" smtClean="0"/>
          </a:p>
          <a:p>
            <a:pPr marL="624078" lvl="0" indent="-514350" algn="l" rtl="0">
              <a:buNone/>
            </a:pPr>
            <a:r>
              <a:rPr lang="en-GB" dirty="0" smtClean="0"/>
              <a:t>    Nits(louse eggs) stuck to the feather shafts below the</a:t>
            </a:r>
          </a:p>
          <a:p>
            <a:pPr marL="624078" lvl="0" indent="-514350" algn="l" rtl="0">
              <a:buNone/>
            </a:pPr>
            <a:r>
              <a:rPr lang="en-GB" dirty="0" smtClean="0"/>
              <a:t>    vent. </a:t>
            </a:r>
            <a:endParaRPr lang="en-US" dirty="0" smtClean="0"/>
          </a:p>
          <a:p>
            <a:pPr marL="624078" lvl="0" indent="-514350" algn="l" rtl="0">
              <a:buNone/>
            </a:pPr>
            <a:r>
              <a:rPr lang="en-GB" dirty="0" smtClean="0"/>
              <a:t>2- A drop in the number of eggs laid.</a:t>
            </a:r>
          </a:p>
          <a:p>
            <a:pPr marL="624078" lvl="0" indent="-514350" algn="l" rtl="0">
              <a:buNone/>
            </a:pPr>
            <a:r>
              <a:rPr lang="en-GB" dirty="0" smtClean="0"/>
              <a:t>3-Irritation and scratching.</a:t>
            </a:r>
            <a:endParaRPr lang="en-US" dirty="0" smtClean="0"/>
          </a:p>
          <a:p>
            <a:pPr marL="624078" lvl="0" indent="-514350" algn="l" rtl="0">
              <a:buNone/>
            </a:pPr>
            <a:r>
              <a:rPr lang="en-GB" dirty="0" smtClean="0"/>
              <a:t>4-Over preening, feather loss, broken feathers, red, bare</a:t>
            </a:r>
          </a:p>
          <a:p>
            <a:pPr marL="624078" lvl="0" indent="-514350" algn="l" rtl="0">
              <a:buNone/>
            </a:pPr>
            <a:r>
              <a:rPr lang="en-GB" dirty="0" smtClean="0"/>
              <a:t>    bottoms.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85720" y="571480"/>
            <a:ext cx="8358246" cy="368304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Transmission:</a:t>
            </a:r>
            <a:endParaRPr lang="ar-IQ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</a:t>
            </a:r>
            <a:r>
              <a:rPr lang="en-GB" sz="2000" dirty="0" smtClean="0">
                <a:solidFill>
                  <a:schemeClr val="tx1"/>
                </a:solidFill>
              </a:rPr>
              <a:t>he photo shows louse eggs (called </a:t>
            </a:r>
            <a:r>
              <a:rPr lang="en-GB" sz="2000" i="1" dirty="0" smtClean="0">
                <a:solidFill>
                  <a:schemeClr val="tx1"/>
                </a:solidFill>
              </a:rPr>
              <a:t>nits</a:t>
            </a:r>
            <a:r>
              <a:rPr lang="en-GB" sz="2000" dirty="0" smtClean="0">
                <a:solidFill>
                  <a:schemeClr val="tx1"/>
                </a:solidFill>
              </a:rPr>
              <a:t>) firmly attached to the base of a feather, found below the vent. These will take up </a:t>
            </a:r>
            <a:r>
              <a:rPr lang="en-GB" sz="2200" dirty="0" smtClean="0">
                <a:solidFill>
                  <a:schemeClr val="tx1"/>
                </a:solidFill>
              </a:rPr>
              <a:t>to 3 </a:t>
            </a:r>
            <a:r>
              <a:rPr lang="en-GB" sz="2000" dirty="0" smtClean="0">
                <a:solidFill>
                  <a:schemeClr val="tx1"/>
                </a:solidFill>
              </a:rPr>
              <a:t>weeks to hatch. </a:t>
            </a:r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4" name="عنصر نائب للمحتوى 3" descr="Lice-Egg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Lice-Eggs-Chicken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85728"/>
            <a:ext cx="90011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photo shows an area below the vent which is typical when a hen</a:t>
            </a:r>
            <a:r>
              <a:rPr kumimoji="0" lang="en-GB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becomes infested with lice. </a:t>
            </a:r>
            <a:endParaRPr kumimoji="0" lang="en-GB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57855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1-Dust baths and preening with </a:t>
            </a:r>
            <a:r>
              <a:rPr lang="en-US" sz="2800" dirty="0" err="1" smtClean="0"/>
              <a:t>carbaryl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    powder .</a:t>
            </a:r>
          </a:p>
          <a:p>
            <a:pPr algn="l" rtl="0">
              <a:buNone/>
            </a:pPr>
            <a:r>
              <a:rPr lang="en-US" sz="2800" dirty="0" smtClean="0"/>
              <a:t>    </a:t>
            </a:r>
            <a:r>
              <a:rPr lang="en-US" sz="2800" b="1" dirty="0" smtClean="0"/>
              <a:t>Diatomaceous Earth </a:t>
            </a:r>
            <a:r>
              <a:rPr lang="en-US" sz="2800" dirty="0" smtClean="0"/>
              <a:t>can be added to the dust</a:t>
            </a:r>
          </a:p>
          <a:p>
            <a:pPr algn="l" rtl="0">
              <a:buNone/>
            </a:pPr>
            <a:r>
              <a:rPr lang="en-US" sz="2800" b="1" dirty="0" smtClean="0"/>
              <a:t>    </a:t>
            </a:r>
            <a:r>
              <a:rPr lang="en-US" sz="2800" dirty="0" smtClean="0"/>
              <a:t>bath which will help.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b="1" dirty="0" smtClean="0"/>
              <a:t>2-</a:t>
            </a:r>
            <a:r>
              <a:rPr lang="en-US" sz="2800" dirty="0" smtClean="0"/>
              <a:t>Avoid contact with other birds that have lice.</a:t>
            </a:r>
            <a:r>
              <a:rPr lang="en-US" sz="2800" b="1" dirty="0" smtClean="0"/>
              <a:t>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Preventing Lice:</a:t>
            </a:r>
            <a:endParaRPr lang="ar-IQ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71490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Mites are very tiny rounded insects that can be seen only through a microscope and that will also bite humans. </a:t>
            </a:r>
          </a:p>
          <a:p>
            <a:pPr algn="l" rtl="0"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They differ from lice in that they feed on the  </a:t>
            </a:r>
          </a:p>
          <a:p>
            <a:pPr algn="l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blood of chickens.</a:t>
            </a:r>
            <a:endParaRPr lang="ar-IQ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2-Mites:</a:t>
            </a:r>
            <a:endParaRPr lang="ar-IQ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339</TotalTime>
  <Words>788</Words>
  <Application>Microsoft Office PowerPoint</Application>
  <PresentationFormat>عرض على الشاشة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ملتقى</vt:lpstr>
      <vt:lpstr>عرض تقديمي في PowerPoint</vt:lpstr>
      <vt:lpstr>عرض تقديمي في PowerPoint</vt:lpstr>
      <vt:lpstr>1-Lice:</vt:lpstr>
      <vt:lpstr>عرض تقديمي في PowerPoint</vt:lpstr>
      <vt:lpstr>Transmission:</vt:lpstr>
      <vt:lpstr>The photo shows louse eggs (called nits) firmly attached to the base of a feather, found below the vent. These will take up to 3 weeks to hatch. </vt:lpstr>
      <vt:lpstr>عرض تقديمي في PowerPoint</vt:lpstr>
      <vt:lpstr>Preventing Lice:</vt:lpstr>
      <vt:lpstr>2-Mites:</vt:lpstr>
      <vt:lpstr>عرض تقديمي في PowerPoint</vt:lpstr>
      <vt:lpstr>Mites and eggs along the feather shaft.</vt:lpstr>
      <vt:lpstr>Signs of Mites:</vt:lpstr>
      <vt:lpstr>عرض تقديمي في PowerPoint</vt:lpstr>
      <vt:lpstr>3- Ticks:</vt:lpstr>
      <vt:lpstr>عرض تقديمي في PowerPoint</vt:lpstr>
      <vt:lpstr>Signs of Ticks: </vt:lpstr>
      <vt:lpstr>عرض تقديمي في PowerPoint</vt:lpstr>
      <vt:lpstr>Control of Ticks:</vt:lpstr>
      <vt:lpstr>4-Fleas:</vt:lpstr>
      <vt:lpstr>Stick-tight Fleas </vt:lpstr>
      <vt:lpstr>Signs of Stick-tight fleas:</vt:lpstr>
      <vt:lpstr>Treatment: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Parasites of Chickens</dc:title>
  <dc:creator>DELL</dc:creator>
  <cp:lastModifiedBy>Maher</cp:lastModifiedBy>
  <cp:revision>51</cp:revision>
  <dcterms:created xsi:type="dcterms:W3CDTF">2013-07-19T01:26:17Z</dcterms:created>
  <dcterms:modified xsi:type="dcterms:W3CDTF">2024-04-30T06:04:13Z</dcterms:modified>
</cp:coreProperties>
</file>